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25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4.jp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4.jp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A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223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ASKMYPDF – AI-Powered PDF Understanding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620351" y="3776067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Project Presentation for the Master of Computer Applications (MCA), Karnataka State Open University, Mysuru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75702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107482" y="3265766"/>
            <a:ext cx="30480" cy="18541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7" name="Text 4"/>
          <p:cNvSpPr/>
          <p:nvPr/>
        </p:nvSpPr>
        <p:spPr>
          <a:xfrm>
            <a:off x="6280190" y="4757023"/>
            <a:ext cx="7556421" cy="2364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400" b="1" dirty="0"/>
              <a:t>Presented By:</a:t>
            </a:r>
          </a:p>
          <a:p>
            <a:r>
              <a:rPr lang="en-IN" sz="2400" b="1" dirty="0"/>
              <a:t>Appu M</a:t>
            </a:r>
            <a:br>
              <a:rPr lang="en-IN" sz="2400" dirty="0"/>
            </a:br>
            <a:r>
              <a:rPr lang="en-IN" sz="2400" b="1" dirty="0"/>
              <a:t>Reg. No:</a:t>
            </a:r>
            <a:r>
              <a:rPr lang="en-IN" sz="2400" dirty="0"/>
              <a:t> 08P231016900153</a:t>
            </a:r>
            <a:br>
              <a:rPr lang="en-IN" sz="2400" dirty="0"/>
            </a:br>
            <a:r>
              <a:rPr lang="en-IN" sz="2400" b="1" dirty="0"/>
              <a:t>Master of Computer Applications (MCA)</a:t>
            </a:r>
            <a:endParaRPr lang="en-IN" sz="2400" dirty="0"/>
          </a:p>
          <a:p>
            <a:r>
              <a:rPr lang="en-IN" sz="2400" b="1" dirty="0"/>
              <a:t>Project Guide:</a:t>
            </a:r>
          </a:p>
          <a:p>
            <a:r>
              <a:rPr lang="en-IN" sz="2400" b="1" dirty="0" err="1"/>
              <a:t>Dr.</a:t>
            </a:r>
            <a:r>
              <a:rPr lang="en-IN" sz="2400" b="1" dirty="0"/>
              <a:t> Bhavya D N, BE, </a:t>
            </a:r>
            <a:r>
              <a:rPr lang="en-IN" sz="2400" b="1" dirty="0" err="1"/>
              <a:t>M.Tech</a:t>
            </a:r>
            <a:r>
              <a:rPr lang="en-IN" sz="2400" b="1" dirty="0"/>
              <a:t>, </a:t>
            </a:r>
            <a:r>
              <a:rPr lang="en-IN" sz="2400" b="1" dirty="0" err="1"/>
              <a:t>Ph.D</a:t>
            </a:r>
            <a:br>
              <a:rPr lang="en-IN" sz="2400" dirty="0"/>
            </a:br>
            <a:r>
              <a:rPr lang="en-IN" sz="2400" b="1" dirty="0"/>
              <a:t>Chairperson &amp; Assistant Professor</a:t>
            </a:r>
            <a:br>
              <a:rPr lang="en-IN" sz="2400" dirty="0"/>
            </a:br>
            <a:r>
              <a:rPr lang="en-IN" sz="2400" b="1" dirty="0"/>
              <a:t>Department of Studies in Computer Science, KSOU, Mysuru</a:t>
            </a:r>
            <a:endParaRPr lang="en-IN" sz="2400" dirty="0"/>
          </a:p>
        </p:txBody>
      </p:sp>
      <p:pic>
        <p:nvPicPr>
          <p:cNvPr id="9" name="Picture 8" descr="ksou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811" y="50491"/>
            <a:ext cx="1371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A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936" y="493395"/>
            <a:ext cx="36123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FUTURE VISION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27936" y="859393"/>
            <a:ext cx="8306633" cy="588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Revolutionizing Document Interaction</a:t>
            </a:r>
            <a:endParaRPr lang="en-US" sz="3700" dirty="0"/>
          </a:p>
        </p:txBody>
      </p:sp>
      <p:sp>
        <p:nvSpPr>
          <p:cNvPr id="4" name="Text 2"/>
          <p:cNvSpPr/>
          <p:nvPr/>
        </p:nvSpPr>
        <p:spPr>
          <a:xfrm>
            <a:off x="627936" y="1717238"/>
            <a:ext cx="1337452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AskMyPDF successfully transforms static, labor-intensive documents into dynamically searchable and intelligent resources, significantly boosting productivity.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27936" y="2694980"/>
            <a:ext cx="7849553" cy="2540913"/>
          </a:xfrm>
          <a:prstGeom prst="roundRect">
            <a:avLst>
              <a:gd name="adj" fmla="val 296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35556" y="2702600"/>
            <a:ext cx="3917156" cy="1406366"/>
          </a:xfrm>
          <a:prstGeom prst="roundRect">
            <a:avLst>
              <a:gd name="adj" fmla="val 5358"/>
            </a:avLst>
          </a:prstGeom>
          <a:solidFill>
            <a:srgbClr val="CCEEFF"/>
          </a:solidFill>
          <a:ln/>
        </p:spPr>
      </p:sp>
      <p:sp>
        <p:nvSpPr>
          <p:cNvPr id="7" name="Text 5"/>
          <p:cNvSpPr/>
          <p:nvPr/>
        </p:nvSpPr>
        <p:spPr>
          <a:xfrm>
            <a:off x="814864" y="2881908"/>
            <a:ext cx="255853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80%+ Productivity Gain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14864" y="3355538"/>
            <a:ext cx="3289340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time spent on data retrieval and manual review.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52712" y="2702600"/>
            <a:ext cx="3917156" cy="1406366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10" name="Shape 8"/>
          <p:cNvSpPr/>
          <p:nvPr/>
        </p:nvSpPr>
        <p:spPr>
          <a:xfrm>
            <a:off x="4552712" y="2702600"/>
            <a:ext cx="22860" cy="1406366"/>
          </a:xfrm>
          <a:prstGeom prst="roundRect">
            <a:avLst>
              <a:gd name="adj" fmla="val 329641"/>
            </a:avLst>
          </a:prstGeom>
          <a:solidFill>
            <a:srgbClr val="B2D4E5"/>
          </a:solidFill>
          <a:ln/>
        </p:spPr>
      </p:sp>
      <p:sp>
        <p:nvSpPr>
          <p:cNvPr id="11" name="Text 9"/>
          <p:cNvSpPr/>
          <p:nvPr/>
        </p:nvSpPr>
        <p:spPr>
          <a:xfrm>
            <a:off x="5001220" y="2881908"/>
            <a:ext cx="235481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100% Open Source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001220" y="3355538"/>
            <a:ext cx="3289340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Free, flexible, and encourages community contribution (MIT license).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4328517" y="3181529"/>
            <a:ext cx="448508" cy="448508"/>
          </a:xfrm>
          <a:prstGeom prst="roundRect">
            <a:avLst>
              <a:gd name="adj" fmla="val 1680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0674" y="3293566"/>
            <a:ext cx="224195" cy="224195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635556" y="4108966"/>
            <a:ext cx="7834313" cy="1119307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556" y="4108966"/>
            <a:ext cx="7834313" cy="22860"/>
          </a:xfrm>
          <a:prstGeom prst="roundRect">
            <a:avLst>
              <a:gd name="adj" fmla="val 329641"/>
            </a:avLst>
          </a:prstGeom>
          <a:solidFill>
            <a:srgbClr val="B2D4E5"/>
          </a:solidFill>
          <a:ln/>
        </p:spPr>
      </p:sp>
      <p:sp>
        <p:nvSpPr>
          <p:cNvPr id="17" name="Text 14"/>
          <p:cNvSpPr/>
          <p:nvPr/>
        </p:nvSpPr>
        <p:spPr>
          <a:xfrm>
            <a:off x="814864" y="4288274"/>
            <a:ext cx="263925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Lightweight Deployment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14864" y="4761905"/>
            <a:ext cx="720649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standard CPU environments; no specialized GPU hardware needed.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97017" y="5437703"/>
            <a:ext cx="2863810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897017" y="5970151"/>
            <a:ext cx="7580471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BERT/GPT-based models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deeper semantic understanding.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897017" y="6319957"/>
            <a:ext cx="7580471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multi-language OCR support beyond English.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897017" y="6669762"/>
            <a:ext cx="7580471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cloud scalability and user authentication for enterprise use.</a:t>
            </a:r>
            <a:endParaRPr lang="en-US" sz="1400" dirty="0"/>
          </a:p>
        </p:txBody>
      </p:sp>
      <p:sp>
        <p:nvSpPr>
          <p:cNvPr id="23" name="Shape 20"/>
          <p:cNvSpPr/>
          <p:nvPr/>
        </p:nvSpPr>
        <p:spPr>
          <a:xfrm>
            <a:off x="627936" y="5437703"/>
            <a:ext cx="22860" cy="1519118"/>
          </a:xfrm>
          <a:prstGeom prst="rect">
            <a:avLst/>
          </a:prstGeom>
          <a:solidFill>
            <a:srgbClr val="007EBD"/>
          </a:solidFill>
          <a:ln/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782" y="2694980"/>
            <a:ext cx="5087183" cy="5087183"/>
          </a:xfrm>
          <a:prstGeom prst="rect">
            <a:avLst/>
          </a:prstGeom>
        </p:spPr>
      </p:pic>
      <p:pic>
        <p:nvPicPr>
          <p:cNvPr id="25" name="Picture 24" descr="ksou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5712" y="96537"/>
            <a:ext cx="1525712" cy="15257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10B932-2443-A1CB-3623-D09FE7B925B7}"/>
              </a:ext>
            </a:extLst>
          </p:cNvPr>
          <p:cNvSpPr txBox="1"/>
          <p:nvPr/>
        </p:nvSpPr>
        <p:spPr>
          <a:xfrm>
            <a:off x="2774021" y="3236091"/>
            <a:ext cx="930838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THANK YOU</a:t>
            </a:r>
          </a:p>
          <a:p>
            <a:pPr algn="ctr"/>
            <a:r>
              <a:rPr lang="en-US" sz="3000" b="1" dirty="0"/>
              <a:t>Department of Studies in Computer Science</a:t>
            </a:r>
          </a:p>
          <a:p>
            <a:pPr algn="ctr"/>
            <a:r>
              <a:rPr lang="en-US" sz="3000" b="1" dirty="0"/>
              <a:t>Karnataka State Open </a:t>
            </a:r>
            <a:r>
              <a:rPr lang="en-US" sz="3000" b="1" dirty="0" err="1"/>
              <a:t>University,Mukthagangothri</a:t>
            </a:r>
            <a:r>
              <a:rPr lang="en-US" sz="3000" b="1" dirty="0"/>
              <a:t> Mysore-570006 October 2025</a:t>
            </a:r>
            <a:endParaRPr lang="en-IN" sz="3000" b="1" dirty="0"/>
          </a:p>
        </p:txBody>
      </p:sp>
      <p:pic>
        <p:nvPicPr>
          <p:cNvPr id="3" name="Picture 2" descr="ksoulogo.jpg">
            <a:extLst>
              <a:ext uri="{FF2B5EF4-FFF2-40B4-BE49-F238E27FC236}">
                <a16:creationId xmlns:a16="http://schemas.microsoft.com/office/drawing/2014/main" id="{B06A9BD5-209B-FE67-1BD1-94C85921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712" y="96537"/>
            <a:ext cx="1525712" cy="15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6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A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679" y="375285"/>
            <a:ext cx="2479477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CHAPTER I: THE CHALLENGE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477679" y="653772"/>
            <a:ext cx="8672036" cy="447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From Static Documents to Conversational Knowledge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77679" y="1380892"/>
            <a:ext cx="7371398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PDFs are the undisputed standard for distributing academic, legal, and engineering documentation globally. However, accessing specific data within these files remains a significant productivity bottleneck.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61300" y="2204174"/>
            <a:ext cx="737139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Conventional methods rely on time-consuming manual search and navigation.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70177" y="2519272"/>
            <a:ext cx="737139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time to locate specific data in a 50-page PDF: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38 minutes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(Forrester, 2025).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18024" y="2946105"/>
            <a:ext cx="7371398" cy="950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AskMyPDF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system introduces AI-driven interaction, fundamentally transforming static documents into intelligent, conversational knowledge systems.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595" y="1459825"/>
            <a:ext cx="5970627" cy="5970627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378" y="7993975"/>
            <a:ext cx="184190" cy="18419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70178" y="3702068"/>
            <a:ext cx="179165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Inefficient Search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461419" y="3938172"/>
            <a:ext cx="417921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searching and reliance on simple keyword matches.</a:t>
            </a:r>
            <a:endParaRPr lang="en-US" sz="10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8167" y="7993975"/>
            <a:ext cx="184190" cy="18419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70177" y="4477224"/>
            <a:ext cx="179165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Cognitive Load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470177" y="4716364"/>
            <a:ext cx="417921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Extensive reading required to synthesize information.</a:t>
            </a:r>
            <a:endParaRPr lang="en-US" sz="105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1957" y="7993975"/>
            <a:ext cx="184190" cy="18419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461419" y="5231633"/>
            <a:ext cx="179165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Inaccessible Data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461300" y="5496200"/>
            <a:ext cx="4179332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42% of PDFs contain image-based, non-selectable text.</a:t>
            </a:r>
            <a:endParaRPr lang="en-US" sz="1050" dirty="0"/>
          </a:p>
        </p:txBody>
      </p:sp>
      <p:pic>
        <p:nvPicPr>
          <p:cNvPr id="24" name="Picture 23" descr="ksou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30373" y="105131"/>
            <a:ext cx="1330503" cy="13305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A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454" y="461486"/>
            <a:ext cx="220301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GOALS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587454" y="988457"/>
            <a:ext cx="12820321" cy="2202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650"/>
              </a:lnSpc>
              <a:buNone/>
            </a:pPr>
            <a:r>
              <a:rPr lang="en-US" sz="6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Defining Success for Conversational AI</a:t>
            </a:r>
            <a:endParaRPr lang="en-US" sz="6900" dirty="0"/>
          </a:p>
        </p:txBody>
      </p:sp>
      <p:sp>
        <p:nvSpPr>
          <p:cNvPr id="4" name="Text 2"/>
          <p:cNvSpPr/>
          <p:nvPr/>
        </p:nvSpPr>
        <p:spPr>
          <a:xfrm>
            <a:off x="587454" y="3443049"/>
            <a:ext cx="1345549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objectives guided the development, focusing on robust technical performance, user experience, and accessibility standards.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587454" y="3900488"/>
            <a:ext cx="6643807" cy="1852970"/>
          </a:xfrm>
          <a:prstGeom prst="roundRect">
            <a:avLst>
              <a:gd name="adj" fmla="val 380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0314" y="3923348"/>
            <a:ext cx="6598087" cy="503515"/>
          </a:xfrm>
          <a:prstGeom prst="roundRect">
            <a:avLst>
              <a:gd name="adj" fmla="val 8553"/>
            </a:avLst>
          </a:prstGeom>
          <a:solidFill>
            <a:srgbClr val="CCEEFF"/>
          </a:solidFill>
          <a:ln/>
        </p:spPr>
      </p:sp>
      <p:sp>
        <p:nvSpPr>
          <p:cNvPr id="7" name="Text 5"/>
          <p:cNvSpPr/>
          <p:nvPr/>
        </p:nvSpPr>
        <p:spPr>
          <a:xfrm>
            <a:off x="3783449" y="4013954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78073" y="4594622"/>
            <a:ext cx="3255883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Extraction Pipeline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78073" y="5025628"/>
            <a:ext cx="6262568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reliable PDF content extraction pipeline with a target accuracy of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≥95%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both digital and scanned files.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399020" y="3900488"/>
            <a:ext cx="6643926" cy="1852970"/>
          </a:xfrm>
          <a:prstGeom prst="roundRect">
            <a:avLst>
              <a:gd name="adj" fmla="val 380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21880" y="3923348"/>
            <a:ext cx="6598206" cy="503515"/>
          </a:xfrm>
          <a:prstGeom prst="roundRect">
            <a:avLst>
              <a:gd name="adj" fmla="val 8553"/>
            </a:avLst>
          </a:prstGeom>
          <a:solidFill>
            <a:srgbClr val="CCEEFF"/>
          </a:solidFill>
          <a:ln/>
        </p:spPr>
      </p:sp>
      <p:sp>
        <p:nvSpPr>
          <p:cNvPr id="12" name="Text 10"/>
          <p:cNvSpPr/>
          <p:nvPr/>
        </p:nvSpPr>
        <p:spPr>
          <a:xfrm>
            <a:off x="10595134" y="4013954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589639" y="4594622"/>
            <a:ext cx="433959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Conversational Querying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589639" y="5025628"/>
            <a:ext cx="6262688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natural language processing to deliver query responses with stringent latency requirements of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&lt;800ms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587454" y="5921216"/>
            <a:ext cx="6643807" cy="1852970"/>
          </a:xfrm>
          <a:prstGeom prst="roundRect">
            <a:avLst>
              <a:gd name="adj" fmla="val 380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10314" y="5944076"/>
            <a:ext cx="6598087" cy="503515"/>
          </a:xfrm>
          <a:prstGeom prst="roundRect">
            <a:avLst>
              <a:gd name="adj" fmla="val 8553"/>
            </a:avLst>
          </a:prstGeom>
          <a:solidFill>
            <a:srgbClr val="CCEEFF"/>
          </a:solidFill>
          <a:ln/>
        </p:spPr>
      </p:sp>
      <p:sp>
        <p:nvSpPr>
          <p:cNvPr id="17" name="Text 15"/>
          <p:cNvSpPr/>
          <p:nvPr/>
        </p:nvSpPr>
        <p:spPr>
          <a:xfrm>
            <a:off x="3783449" y="6034683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8073" y="6615351"/>
            <a:ext cx="279785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Web Interface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78073" y="7046357"/>
            <a:ext cx="6262568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a secure, web-based interface that is compliant with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WCAG 2.1 AA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accessibility standards.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399020" y="5921216"/>
            <a:ext cx="6643926" cy="1852970"/>
          </a:xfrm>
          <a:prstGeom prst="roundRect">
            <a:avLst>
              <a:gd name="adj" fmla="val 380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21880" y="5944076"/>
            <a:ext cx="6598206" cy="503515"/>
          </a:xfrm>
          <a:prstGeom prst="roundRect">
            <a:avLst>
              <a:gd name="adj" fmla="val 8553"/>
            </a:avLst>
          </a:prstGeom>
          <a:solidFill>
            <a:srgbClr val="CCEEFF"/>
          </a:solidFill>
          <a:ln/>
        </p:spPr>
      </p:sp>
      <p:sp>
        <p:nvSpPr>
          <p:cNvPr id="22" name="Text 20"/>
          <p:cNvSpPr/>
          <p:nvPr/>
        </p:nvSpPr>
        <p:spPr>
          <a:xfrm>
            <a:off x="10595134" y="6034683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589639" y="6615351"/>
            <a:ext cx="2686883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Full-Stack Proficiency</a:t>
            </a:r>
            <a:endParaRPr lang="en-US" sz="2050" dirty="0"/>
          </a:p>
        </p:txBody>
      </p:sp>
      <p:sp>
        <p:nvSpPr>
          <p:cNvPr id="24" name="Text 22"/>
          <p:cNvSpPr/>
          <p:nvPr/>
        </p:nvSpPr>
        <p:spPr>
          <a:xfrm>
            <a:off x="7589639" y="7046357"/>
            <a:ext cx="6262688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 successful integration of Python (Flask), advanced data processing, and front-end technologies (JavaScript).</a:t>
            </a:r>
            <a:endParaRPr lang="en-US" sz="1300" dirty="0"/>
          </a:p>
        </p:txBody>
      </p:sp>
      <p:pic>
        <p:nvPicPr>
          <p:cNvPr id="25" name="Picture 24" descr="ksou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699" y="98069"/>
            <a:ext cx="1445255" cy="1445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A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849" y="545902"/>
            <a:ext cx="356985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CHAPTER II: ARCHITECTURE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694849" y="950952"/>
            <a:ext cx="8926116" cy="651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Overview and Technical Stack</a:t>
            </a:r>
            <a:endParaRPr lang="en-US" sz="4100" dirty="0"/>
          </a:p>
        </p:txBody>
      </p:sp>
      <p:sp>
        <p:nvSpPr>
          <p:cNvPr id="4" name="Text 2"/>
          <p:cNvSpPr/>
          <p:nvPr/>
        </p:nvSpPr>
        <p:spPr>
          <a:xfrm>
            <a:off x="694849" y="1900118"/>
            <a:ext cx="1324070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AskMyPDF system employs a layered, modular architecture to ensure scalability, maintainability, and high performance across all stages of document processing.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49" y="2758440"/>
            <a:ext cx="992624" cy="11911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85950" y="2956917"/>
            <a:ext cx="2605683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Presentation Layer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885950" y="3401735"/>
            <a:ext cx="120496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HTML5, CSS3, and JavaScript to provide a responsive and intuitive User Interface.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49" y="3949541"/>
            <a:ext cx="992624" cy="14768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85950" y="4148018"/>
            <a:ext cx="2605683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 Layer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885950" y="4592836"/>
            <a:ext cx="1204960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a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 RESTful API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(Python 3.9+) for managing file uploads, processing user queries, and orchestrating back-end tasks.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49" y="5426393"/>
            <a:ext cx="992624" cy="11911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85950" y="5624870"/>
            <a:ext cx="2624733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Processing Layer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885950" y="6069687"/>
            <a:ext cx="120496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extraction engine leverages specialized Python libraries like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pdfplumber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pytesseract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(OCR), and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pdf2image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94849" y="6840736"/>
            <a:ext cx="13240702" cy="843320"/>
          </a:xfrm>
          <a:prstGeom prst="roundRect">
            <a:avLst>
              <a:gd name="adj" fmla="val 9888"/>
            </a:avLst>
          </a:prstGeom>
          <a:solidFill>
            <a:srgbClr val="B3E5FF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26" y="7143631"/>
            <a:ext cx="248126" cy="19847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339929" y="7088743"/>
            <a:ext cx="1239714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Technologies: Python 3.9+, Flask 2.3, Whoosh (indexing), OCR capabilities, and spaCy (NLP utilities).</a:t>
            </a:r>
            <a:endParaRPr lang="en-US" sz="1550" dirty="0"/>
          </a:p>
        </p:txBody>
      </p:sp>
      <p:pic>
        <p:nvPicPr>
          <p:cNvPr id="17" name="Picture 16" descr="ksoulog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7984" y="36968"/>
            <a:ext cx="1618180" cy="1618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A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89359"/>
            <a:ext cx="9002316" cy="703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 and Data Flow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50094" y="1721168"/>
            <a:ext cx="1313021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3-tier structure follows a modular MVC (Model-View-Controller) design pattern, optimizing the flow from user input to final result visualization.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01" y="2648069"/>
            <a:ext cx="12562880" cy="43303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63087" y="3155137"/>
            <a:ext cx="3101983" cy="387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Interface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663087" y="4060293"/>
            <a:ext cx="3101983" cy="387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Flask Server API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663087" y="4981245"/>
            <a:ext cx="3627392" cy="387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Extraction Engine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0094" y="7219474"/>
            <a:ext cx="1313021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Caption: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Modular architecture separates concerns, allowing independent optimization of the front-end, API handling, and the intensive data processing engine, crucial for high performance.</a:t>
            </a:r>
            <a:endParaRPr lang="en-US" sz="1650" dirty="0"/>
          </a:p>
        </p:txBody>
      </p:sp>
      <p:pic>
        <p:nvPicPr>
          <p:cNvPr id="9" name="Picture 8" descr="ksou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6261" y="153947"/>
            <a:ext cx="1452685" cy="1452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A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586740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46760" y="1022033"/>
            <a:ext cx="7474744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Functional Modules in Detail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746760" y="2042279"/>
            <a:ext cx="1313688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is divided into four primary modules, each handling a distinct part of the document processing life cycle.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46760" y="2623661"/>
            <a:ext cx="6461760" cy="2405777"/>
          </a:xfrm>
          <a:prstGeom prst="roundRect">
            <a:avLst>
              <a:gd name="adj" fmla="val 608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16280" y="2623661"/>
            <a:ext cx="121920" cy="2405777"/>
          </a:xfrm>
          <a:prstGeom prst="roundRect">
            <a:avLst>
              <a:gd name="adj" fmla="val 73511"/>
            </a:avLst>
          </a:prstGeom>
          <a:solidFill>
            <a:srgbClr val="007EBD"/>
          </a:solidFill>
          <a:ln/>
        </p:spPr>
      </p:sp>
      <p:sp>
        <p:nvSpPr>
          <p:cNvPr id="7" name="Text 5"/>
          <p:cNvSpPr/>
          <p:nvPr/>
        </p:nvSpPr>
        <p:spPr>
          <a:xfrm>
            <a:off x="1082040" y="2867501"/>
            <a:ext cx="3441144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PDF Upload &amp; Validation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82040" y="3345537"/>
            <a:ext cx="588264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drag-and-drop file upload (up to 50MB).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082040" y="3761542"/>
            <a:ext cx="588264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MIME-type validation for enhanced security.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21880" y="2623661"/>
            <a:ext cx="6461760" cy="2405777"/>
          </a:xfrm>
          <a:prstGeom prst="roundRect">
            <a:avLst>
              <a:gd name="adj" fmla="val 608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1400" y="2623661"/>
            <a:ext cx="121920" cy="2405777"/>
          </a:xfrm>
          <a:prstGeom prst="roundRect">
            <a:avLst>
              <a:gd name="adj" fmla="val 73511"/>
            </a:avLst>
          </a:prstGeom>
          <a:solidFill>
            <a:srgbClr val="007EBD"/>
          </a:solidFill>
          <a:ln/>
        </p:spPr>
      </p:sp>
      <p:sp>
        <p:nvSpPr>
          <p:cNvPr id="12" name="Text 10"/>
          <p:cNvSpPr/>
          <p:nvPr/>
        </p:nvSpPr>
        <p:spPr>
          <a:xfrm>
            <a:off x="7757160" y="2867501"/>
            <a:ext cx="3728204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Hybrid Extraction Pipeline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757160" y="3345537"/>
            <a:ext cx="588264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selects between digital text parsing or OCR based on content type.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757160" y="4102894"/>
            <a:ext cx="588264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complex layouts (tables, images, mixed content).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6760" y="5242798"/>
            <a:ext cx="6461760" cy="2405777"/>
          </a:xfrm>
          <a:prstGeom prst="roundRect">
            <a:avLst>
              <a:gd name="adj" fmla="val 608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16280" y="5242798"/>
            <a:ext cx="121920" cy="2405777"/>
          </a:xfrm>
          <a:prstGeom prst="roundRect">
            <a:avLst>
              <a:gd name="adj" fmla="val 73511"/>
            </a:avLst>
          </a:prstGeom>
          <a:solidFill>
            <a:srgbClr val="007EBD"/>
          </a:solidFill>
          <a:ln/>
        </p:spPr>
      </p:sp>
      <p:sp>
        <p:nvSpPr>
          <p:cNvPr id="17" name="Text 15"/>
          <p:cNvSpPr/>
          <p:nvPr/>
        </p:nvSpPr>
        <p:spPr>
          <a:xfrm>
            <a:off x="1082040" y="5486638"/>
            <a:ext cx="4031694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Conversational Query Engine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82040" y="5964674"/>
            <a:ext cx="588264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Natural Language Processing (NLP).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082040" y="6380678"/>
            <a:ext cx="588264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Incorporates BM25 ranking and fuzzy matching for high retrieval accuracy.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421880" y="5242798"/>
            <a:ext cx="6461760" cy="2405777"/>
          </a:xfrm>
          <a:prstGeom prst="roundRect">
            <a:avLst>
              <a:gd name="adj" fmla="val 608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391400" y="5242798"/>
            <a:ext cx="121920" cy="2405777"/>
          </a:xfrm>
          <a:prstGeom prst="roundRect">
            <a:avLst>
              <a:gd name="adj" fmla="val 73511"/>
            </a:avLst>
          </a:prstGeom>
          <a:solidFill>
            <a:srgbClr val="007EBD"/>
          </a:solidFill>
          <a:ln/>
        </p:spPr>
      </p:sp>
      <p:sp>
        <p:nvSpPr>
          <p:cNvPr id="22" name="Text 20"/>
          <p:cNvSpPr/>
          <p:nvPr/>
        </p:nvSpPr>
        <p:spPr>
          <a:xfrm>
            <a:off x="7757160" y="5486638"/>
            <a:ext cx="3020854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Visualization Module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757160" y="5964674"/>
            <a:ext cx="588264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results with dynamic highlights and annotations.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757160" y="6722031"/>
            <a:ext cx="588264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 functionality for text, CSV, and Markdown formats.</a:t>
            </a:r>
            <a:endParaRPr lang="en-US" sz="1650" dirty="0"/>
          </a:p>
        </p:txBody>
      </p:sp>
      <p:pic>
        <p:nvPicPr>
          <p:cNvPr id="25" name="Picture 24" descr="ksou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616" y="113015"/>
            <a:ext cx="1517664" cy="15176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A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993" y="403860"/>
            <a:ext cx="192762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PROCESS FLOW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13993" y="703421"/>
            <a:ext cx="6405086" cy="481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AskMyPDF Document Workflow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513993" y="1405533"/>
            <a:ext cx="1360241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file submission to result retrieval, the process is streamlined to ensure minimal wait time and high accuracy.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513993" y="1805702"/>
            <a:ext cx="587454" cy="881182"/>
          </a:xfrm>
          <a:prstGeom prst="roundRect">
            <a:avLst>
              <a:gd name="adj" fmla="val 3600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587" y="2136100"/>
            <a:ext cx="220266" cy="22026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48251" y="1952506"/>
            <a:ext cx="192762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Upload PDF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248251" y="2281476"/>
            <a:ext cx="128681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submits document via the drag-and-drop interface.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13993" y="2833688"/>
            <a:ext cx="587454" cy="881182"/>
          </a:xfrm>
          <a:prstGeom prst="roundRect">
            <a:avLst>
              <a:gd name="adj" fmla="val 3600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587" y="3164086"/>
            <a:ext cx="220266" cy="22026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248251" y="2980492"/>
            <a:ext cx="192762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Extract Content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1248251" y="3309461"/>
            <a:ext cx="128681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Pipeline parses or OCRs all pages to raw text.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513993" y="3861673"/>
            <a:ext cx="587454" cy="881182"/>
          </a:xfrm>
          <a:prstGeom prst="roundRect">
            <a:avLst>
              <a:gd name="adj" fmla="val 3600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587" y="4192072"/>
            <a:ext cx="220266" cy="22026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248251" y="4008477"/>
            <a:ext cx="192762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Index for Search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1248251" y="4337447"/>
            <a:ext cx="128681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Processed content is indexed using Whoosh for rapid text retrieval.</a:t>
            </a:r>
            <a:endParaRPr lang="en-US" sz="1150" dirty="0"/>
          </a:p>
        </p:txBody>
      </p:sp>
      <p:sp>
        <p:nvSpPr>
          <p:cNvPr id="17" name="Shape 12"/>
          <p:cNvSpPr/>
          <p:nvPr/>
        </p:nvSpPr>
        <p:spPr>
          <a:xfrm>
            <a:off x="513993" y="4889659"/>
            <a:ext cx="587454" cy="881182"/>
          </a:xfrm>
          <a:prstGeom prst="roundRect">
            <a:avLst>
              <a:gd name="adj" fmla="val 3600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587" y="5220057"/>
            <a:ext cx="220266" cy="22026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248251" y="5036463"/>
            <a:ext cx="192762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Conversational Query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1248251" y="5365432"/>
            <a:ext cx="128681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asks questions using natural language.</a:t>
            </a:r>
            <a:endParaRPr lang="en-US" sz="1150" dirty="0"/>
          </a:p>
        </p:txBody>
      </p:sp>
      <p:sp>
        <p:nvSpPr>
          <p:cNvPr id="21" name="Shape 15"/>
          <p:cNvSpPr/>
          <p:nvPr/>
        </p:nvSpPr>
        <p:spPr>
          <a:xfrm>
            <a:off x="513993" y="5917644"/>
            <a:ext cx="587454" cy="881182"/>
          </a:xfrm>
          <a:prstGeom prst="roundRect">
            <a:avLst>
              <a:gd name="adj" fmla="val 3600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7587" y="6248043"/>
            <a:ext cx="220266" cy="22026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248251" y="6064448"/>
            <a:ext cx="192762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Display &amp; Export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1248251" y="6393418"/>
            <a:ext cx="128681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Relevant snippets and page references are visualized.</a:t>
            </a:r>
            <a:endParaRPr lang="en-US" sz="1150" dirty="0"/>
          </a:p>
        </p:txBody>
      </p:sp>
      <p:sp>
        <p:nvSpPr>
          <p:cNvPr id="25" name="Shape 18"/>
          <p:cNvSpPr/>
          <p:nvPr/>
        </p:nvSpPr>
        <p:spPr>
          <a:xfrm>
            <a:off x="513993" y="6945630"/>
            <a:ext cx="587454" cy="881182"/>
          </a:xfrm>
          <a:prstGeom prst="roundRect">
            <a:avLst>
              <a:gd name="adj" fmla="val 3600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587" y="7276028"/>
            <a:ext cx="220266" cy="220266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1248251" y="7092434"/>
            <a:ext cx="192762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Auto-Cleanup</a:t>
            </a:r>
            <a:endParaRPr lang="en-US" sz="1500" dirty="0"/>
          </a:p>
        </p:txBody>
      </p:sp>
      <p:sp>
        <p:nvSpPr>
          <p:cNvPr id="28" name="Text 20"/>
          <p:cNvSpPr/>
          <p:nvPr/>
        </p:nvSpPr>
        <p:spPr>
          <a:xfrm>
            <a:off x="1248251" y="7421404"/>
            <a:ext cx="128681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Ephemeral storage ensures security and privacy after session completion.</a:t>
            </a:r>
            <a:endParaRPr lang="en-US" sz="1150" dirty="0"/>
          </a:p>
        </p:txBody>
      </p:sp>
      <p:pic>
        <p:nvPicPr>
          <p:cNvPr id="29" name="Picture 28" descr="ksoulogo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42697" y="143112"/>
            <a:ext cx="1464067" cy="14640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A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1" y="429935"/>
            <a:ext cx="229826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DIFFERENTIATORS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47211" y="749022"/>
            <a:ext cx="6182916" cy="512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Impactful Features of AskMyPDF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7211" y="1496378"/>
            <a:ext cx="1353597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AskMyPDF delivers a superior user experience by focusing on accessibility, functionality, and open development.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11" y="2098119"/>
            <a:ext cx="6577251" cy="6577251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513558" y="2098119"/>
            <a:ext cx="351711" cy="35171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566303" y="2120086"/>
            <a:ext cx="24622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021598" y="2151817"/>
            <a:ext cx="253710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Conversational Interaction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21598" y="2564725"/>
            <a:ext cx="6069211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pose complex questions in plain English, moving beyond simple keyword matching.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7513558" y="3377446"/>
            <a:ext cx="351711" cy="35171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66303" y="3399413"/>
            <a:ext cx="24622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021598" y="3431143"/>
            <a:ext cx="2238375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 OCR Integration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021598" y="3844052"/>
            <a:ext cx="6069211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processes scanned or image-based PDFs, a key limitation of many conventional tools.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7513558" y="4656773"/>
            <a:ext cx="351711" cy="35171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66303" y="4678740"/>
            <a:ext cx="24622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8021598" y="4710470"/>
            <a:ext cx="260187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Page-Referenced Responses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021598" y="5123378"/>
            <a:ext cx="6069211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Answers are delivered with immediate page citations, allowing users to verify the source instantly.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7513558" y="5936099"/>
            <a:ext cx="351711" cy="35171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66303" y="5958066"/>
            <a:ext cx="24622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8021598" y="5989796"/>
            <a:ext cx="24581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Accessible &amp; Open-Source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021598" y="6402705"/>
            <a:ext cx="6069211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with WCAG 2.1 AA compliance and released under an MIT license, making it free and transparent.</a:t>
            </a:r>
            <a:endParaRPr lang="en-US" sz="1200" dirty="0"/>
          </a:p>
        </p:txBody>
      </p:sp>
      <p:pic>
        <p:nvPicPr>
          <p:cNvPr id="22" name="Picture 21" descr="ksou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8586" y="168474"/>
            <a:ext cx="1327904" cy="13279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A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82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1371005"/>
            <a:ext cx="119616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Testing, Metrics, and Achieved Performance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793790" y="24554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Rigorous testing confirmed the system's ability to meet ambitious performance and accuracy targets.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073479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08109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28462" y="322480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Extraction Time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940498" y="322480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≤2.5s/page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943" y="322480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2.3s/page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151388" y="322480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&amp; System Testing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73141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462" y="387512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Query Latency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498" y="387512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≤800ms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943" y="387512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720ms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151388" y="387512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Testing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38173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462" y="452544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Extraction Accuracy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498" y="452544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≥95%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5943" y="452544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95.6%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151388" y="452544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 &amp; UAT Testing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03205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462" y="5175766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Usability (SUS Score)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4940498" y="517576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≥85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545943" y="517576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88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0151388" y="5175766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Acceptance Testing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801410" y="56823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28462" y="582608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Concurrent Users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4940498" y="582608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 Stable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545943" y="582608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 Stable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10151388" y="582608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Stress Testing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793790" y="65954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demonstrated performance validates the choice of a lightweight Python/Flask backend, achieving efficiency without relying on costly high-end infrastructure.</a:t>
            </a:r>
            <a:endParaRPr lang="en-US" sz="1750" dirty="0"/>
          </a:p>
        </p:txBody>
      </p:sp>
      <p:pic>
        <p:nvPicPr>
          <p:cNvPr id="32" name="Picture 31" descr="ksou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261" y="182999"/>
            <a:ext cx="1401370" cy="14013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1037</Words>
  <Application>Microsoft Office PowerPoint</Application>
  <PresentationFormat>Custom</PresentationFormat>
  <Paragraphs>144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Petrona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appu m</dc:creator>
  <cp:lastModifiedBy>appu m</cp:lastModifiedBy>
  <cp:revision>3</cp:revision>
  <dcterms:created xsi:type="dcterms:W3CDTF">2025-10-27T04:04:08Z</dcterms:created>
  <dcterms:modified xsi:type="dcterms:W3CDTF">2025-10-27T04:40:53Z</dcterms:modified>
</cp:coreProperties>
</file>